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71" r:id="rId10"/>
    <p:sldId id="274" r:id="rId11"/>
    <p:sldId id="275" r:id="rId12"/>
    <p:sldId id="272" r:id="rId13"/>
    <p:sldId id="273"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110" d="100"/>
          <a:sy n="110" d="100"/>
        </p:scale>
        <p:origin x="88" y="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5915F7-3E90-46B2-90A0-644F8DB6411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25825-3557-4A68-B423-D371DAAB16B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16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915F7-3E90-46B2-90A0-644F8DB6411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318030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915F7-3E90-46B2-90A0-644F8DB6411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57085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915F7-3E90-46B2-90A0-644F8DB6411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398680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915F7-3E90-46B2-90A0-644F8DB6411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25825-3557-4A68-B423-D371DAAB16B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63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915F7-3E90-46B2-90A0-644F8DB64119}"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693828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5915F7-3E90-46B2-90A0-644F8DB64119}" type="datetimeFigureOut">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170244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5915F7-3E90-46B2-90A0-644F8DB64119}" type="datetimeFigureOut">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4422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5915F7-3E90-46B2-90A0-644F8DB64119}" type="datetimeFigureOut">
              <a:rPr lang="en-US" smtClean="0"/>
              <a:t>3/31/2020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224161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65915F7-3E90-46B2-90A0-644F8DB64119}" type="datetimeFigureOut">
              <a:rPr lang="en-US" smtClean="0"/>
              <a:t>3/31/2020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6125825-3557-4A68-B423-D371DAAB16BF}" type="slidenum">
              <a:rPr lang="en-US" smtClean="0"/>
              <a:t>‹#›</a:t>
            </a:fld>
            <a:endParaRPr lang="en-US"/>
          </a:p>
        </p:txBody>
      </p:sp>
    </p:spTree>
    <p:extLst>
      <p:ext uri="{BB962C8B-B14F-4D97-AF65-F5344CB8AC3E}">
        <p14:creationId xmlns:p14="http://schemas.microsoft.com/office/powerpoint/2010/main" val="379998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5915F7-3E90-46B2-90A0-644F8DB64119}"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25825-3557-4A68-B423-D371DAAB16BF}" type="slidenum">
              <a:rPr lang="en-US" smtClean="0"/>
              <a:t>‹#›</a:t>
            </a:fld>
            <a:endParaRPr lang="en-US"/>
          </a:p>
        </p:txBody>
      </p:sp>
    </p:spTree>
    <p:extLst>
      <p:ext uri="{BB962C8B-B14F-4D97-AF65-F5344CB8AC3E}">
        <p14:creationId xmlns:p14="http://schemas.microsoft.com/office/powerpoint/2010/main" val="114454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65915F7-3E90-46B2-90A0-644F8DB64119}" type="datetimeFigureOut">
              <a:rPr lang="en-US" smtClean="0"/>
              <a:t>3/31/2020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6125825-3557-4A68-B423-D371DAAB16B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206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714F-758A-4A38-AF75-99BBC6F2197F}"/>
              </a:ext>
            </a:extLst>
          </p:cNvPr>
          <p:cNvSpPr>
            <a:spLocks noGrp="1"/>
          </p:cNvSpPr>
          <p:nvPr>
            <p:ph type="ctrTitle"/>
          </p:nvPr>
        </p:nvSpPr>
        <p:spPr/>
        <p:txBody>
          <a:bodyPr/>
          <a:lstStyle/>
          <a:p>
            <a:r>
              <a:rPr lang="en-US" dirty="0"/>
              <a:t>How to Host a Digital/Virtual Seder</a:t>
            </a:r>
          </a:p>
        </p:txBody>
      </p:sp>
      <p:sp>
        <p:nvSpPr>
          <p:cNvPr id="3" name="Subtitle 2">
            <a:extLst>
              <a:ext uri="{FF2B5EF4-FFF2-40B4-BE49-F238E27FC236}">
                <a16:creationId xmlns:a16="http://schemas.microsoft.com/office/drawing/2014/main" id="{1CEA469F-ACFD-4610-B6B5-3908B694499F}"/>
              </a:ext>
            </a:extLst>
          </p:cNvPr>
          <p:cNvSpPr>
            <a:spLocks noGrp="1"/>
          </p:cNvSpPr>
          <p:nvPr>
            <p:ph type="subTitle" idx="1"/>
          </p:nvPr>
        </p:nvSpPr>
        <p:spPr/>
        <p:txBody>
          <a:bodyPr/>
          <a:lstStyle/>
          <a:p>
            <a:r>
              <a:rPr lang="en-US" dirty="0"/>
              <a:t>Pesach during a time of Plagues</a:t>
            </a:r>
          </a:p>
        </p:txBody>
      </p:sp>
    </p:spTree>
    <p:extLst>
      <p:ext uri="{BB962C8B-B14F-4D97-AF65-F5344CB8AC3E}">
        <p14:creationId xmlns:p14="http://schemas.microsoft.com/office/powerpoint/2010/main" val="1422052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6202-C048-4E7F-8002-DFCE46F38440}"/>
              </a:ext>
            </a:extLst>
          </p:cNvPr>
          <p:cNvSpPr>
            <a:spLocks noGrp="1"/>
          </p:cNvSpPr>
          <p:nvPr>
            <p:ph type="title"/>
          </p:nvPr>
        </p:nvSpPr>
        <p:spPr/>
        <p:txBody>
          <a:bodyPr/>
          <a:lstStyle/>
          <a:p>
            <a:r>
              <a:rPr lang="en-US" dirty="0"/>
              <a:t>How to Lead on the Screen</a:t>
            </a:r>
          </a:p>
        </p:txBody>
      </p:sp>
      <p:sp>
        <p:nvSpPr>
          <p:cNvPr id="3" name="Content Placeholder 2">
            <a:extLst>
              <a:ext uri="{FF2B5EF4-FFF2-40B4-BE49-F238E27FC236}">
                <a16:creationId xmlns:a16="http://schemas.microsoft.com/office/drawing/2014/main" id="{780F65D8-9C1E-434A-BFDD-8F8412EB770D}"/>
              </a:ext>
            </a:extLst>
          </p:cNvPr>
          <p:cNvSpPr>
            <a:spLocks noGrp="1"/>
          </p:cNvSpPr>
          <p:nvPr>
            <p:ph idx="1"/>
          </p:nvPr>
        </p:nvSpPr>
        <p:spPr>
          <a:xfrm>
            <a:off x="1097280" y="1820091"/>
            <a:ext cx="10058400" cy="4049003"/>
          </a:xfrm>
        </p:spPr>
        <p:txBody>
          <a:bodyPr>
            <a:normAutofit fontScale="92500" lnSpcReduction="10000"/>
          </a:bodyPr>
          <a:lstStyle/>
          <a:p>
            <a:r>
              <a:rPr lang="en-US" b="1" dirty="0"/>
              <a:t>Reader:  </a:t>
            </a:r>
            <a:r>
              <a:rPr lang="en-US" dirty="0"/>
              <a:t>According to a midrash, the prophet Miriam predicted the birth of her baby brother Moses, guarded him as he floated down the Nile, witnessed Pharaoh’s daughter drawing him out of the river, and arranged for their mother to care for the infant Moses.  Celebrating their safe crossing of the Red Sea, Miriam led the women in joyous dancing.  According to the Rabbis, God honored Miriam’s bravery and devotion to the Jewish people by giving her a well filled with water, which miraculously accompanied our ancestors throughout their journey in the desert.  “Miriam’s Well” quenched the thirst and renewed the spirit of our ancestors as they overcame the hardships of the Exodus.</a:t>
            </a:r>
          </a:p>
          <a:p>
            <a:r>
              <a:rPr lang="en-US" i="1" dirty="0"/>
              <a:t>Raise Miriam’s Cup</a:t>
            </a:r>
          </a:p>
          <a:p>
            <a:r>
              <a:rPr lang="en-US" b="1" dirty="0"/>
              <a:t>Reader: </a:t>
            </a:r>
            <a:r>
              <a:rPr lang="en-US" dirty="0"/>
              <a:t>We have placed on our seder table this cup of Miriam—kos </a:t>
            </a:r>
            <a:r>
              <a:rPr lang="en-US" dirty="0" err="1"/>
              <a:t>Miryam</a:t>
            </a:r>
            <a:r>
              <a:rPr lang="en-US" dirty="0"/>
              <a:t>.  It is filled with water to honor Miriam’s role ensuring our people’s survival during our forty year journey in the desert.  We now take a sip of water to remember this remarkable woman who was a prophet and a guardian of our people.</a:t>
            </a:r>
          </a:p>
          <a:p>
            <a:r>
              <a:rPr lang="en-US" i="1" dirty="0"/>
              <a:t>The leader takes a sip from the cup.  </a:t>
            </a:r>
          </a:p>
          <a:p>
            <a:pPr algn="r"/>
            <a:r>
              <a:rPr lang="en-US" sz="1500" i="1" dirty="0"/>
              <a:t>(from the CCAR Sharing the Journey Haggadah) </a:t>
            </a:r>
          </a:p>
          <a:p>
            <a:endParaRPr lang="en-US" i="1" dirty="0"/>
          </a:p>
        </p:txBody>
      </p:sp>
    </p:spTree>
    <p:extLst>
      <p:ext uri="{BB962C8B-B14F-4D97-AF65-F5344CB8AC3E}">
        <p14:creationId xmlns:p14="http://schemas.microsoft.com/office/powerpoint/2010/main" val="280889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6079D-B2B9-46CD-9E6B-57BE62283C0A}"/>
              </a:ext>
            </a:extLst>
          </p:cNvPr>
          <p:cNvSpPr>
            <a:spLocks noGrp="1"/>
          </p:cNvSpPr>
          <p:nvPr>
            <p:ph type="title"/>
          </p:nvPr>
        </p:nvSpPr>
        <p:spPr/>
        <p:txBody>
          <a:bodyPr/>
          <a:lstStyle/>
          <a:p>
            <a:r>
              <a:rPr lang="en-US" dirty="0"/>
              <a:t>How to Lead on the Screen (Part 2)</a:t>
            </a:r>
          </a:p>
        </p:txBody>
      </p:sp>
      <p:sp>
        <p:nvSpPr>
          <p:cNvPr id="3" name="Content Placeholder 2">
            <a:extLst>
              <a:ext uri="{FF2B5EF4-FFF2-40B4-BE49-F238E27FC236}">
                <a16:creationId xmlns:a16="http://schemas.microsoft.com/office/drawing/2014/main" id="{6F630A13-5E45-4227-831B-FA09806DD1A4}"/>
              </a:ext>
            </a:extLst>
          </p:cNvPr>
          <p:cNvSpPr>
            <a:spLocks noGrp="1"/>
          </p:cNvSpPr>
          <p:nvPr>
            <p:ph idx="1"/>
          </p:nvPr>
        </p:nvSpPr>
        <p:spPr/>
        <p:txBody>
          <a:bodyPr>
            <a:normAutofit lnSpcReduction="10000"/>
          </a:bodyPr>
          <a:lstStyle/>
          <a:p>
            <a:pPr algn="ctr" rtl="1"/>
            <a:r>
              <a:rPr lang="en-US" b="1" dirty="0"/>
              <a:t>For Thought-On Oppression and Freedom</a:t>
            </a:r>
          </a:p>
          <a:p>
            <a:r>
              <a:rPr lang="en-US" sz="2800" dirty="0"/>
              <a:t>How easy it is to be bound to material possessions, or time or responsibility to the point that our actions are tied in knots.  </a:t>
            </a:r>
          </a:p>
          <a:p>
            <a:pPr marL="112713" indent="-90488"/>
            <a:r>
              <a:rPr lang="en-US" dirty="0"/>
              <a:t>	</a:t>
            </a:r>
            <a:r>
              <a:rPr lang="en-US" i="1" dirty="0"/>
              <a:t>What in your life enslaves you?</a:t>
            </a:r>
          </a:p>
          <a:p>
            <a:pPr marL="112713" indent="-90488"/>
            <a:r>
              <a:rPr lang="en-US" i="1" dirty="0"/>
              <a:t>	Where do you find freedom and release?</a:t>
            </a:r>
          </a:p>
          <a:p>
            <a:pPr marL="914400" indent="0"/>
            <a:r>
              <a:rPr lang="en-US" i="1" dirty="0"/>
              <a:t>What image of yourself do you wish to be free from?  What would you 		have the courage to do or to become if you were freed from this old 			image of yourself?</a:t>
            </a:r>
          </a:p>
          <a:p>
            <a:pPr marL="914400" indent="0"/>
            <a:endParaRPr lang="en-US" i="1" dirty="0"/>
          </a:p>
          <a:p>
            <a:pPr marL="914400" indent="0" algn="r"/>
            <a:r>
              <a:rPr lang="en-US" sz="1600" i="1" dirty="0"/>
              <a:t>(from the Caro/Lertzman Haggadah)</a:t>
            </a:r>
          </a:p>
        </p:txBody>
      </p:sp>
    </p:spTree>
    <p:extLst>
      <p:ext uri="{BB962C8B-B14F-4D97-AF65-F5344CB8AC3E}">
        <p14:creationId xmlns:p14="http://schemas.microsoft.com/office/powerpoint/2010/main" val="1197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86A83-3E33-4427-984F-1E547ACDD966}"/>
              </a:ext>
            </a:extLst>
          </p:cNvPr>
          <p:cNvSpPr>
            <a:spLocks noGrp="1"/>
          </p:cNvSpPr>
          <p:nvPr>
            <p:ph type="title"/>
          </p:nvPr>
        </p:nvSpPr>
        <p:spPr/>
        <p:txBody>
          <a:bodyPr/>
          <a:lstStyle/>
          <a:p>
            <a:r>
              <a:rPr lang="en-US" dirty="0"/>
              <a:t>How to deal with dinner</a:t>
            </a:r>
          </a:p>
        </p:txBody>
      </p:sp>
      <p:sp>
        <p:nvSpPr>
          <p:cNvPr id="3" name="Content Placeholder 2">
            <a:extLst>
              <a:ext uri="{FF2B5EF4-FFF2-40B4-BE49-F238E27FC236}">
                <a16:creationId xmlns:a16="http://schemas.microsoft.com/office/drawing/2014/main" id="{E6CFFA5D-B151-429B-A8D8-CEA541613629}"/>
              </a:ext>
            </a:extLst>
          </p:cNvPr>
          <p:cNvSpPr>
            <a:spLocks noGrp="1"/>
          </p:cNvSpPr>
          <p:nvPr>
            <p:ph idx="1"/>
          </p:nvPr>
        </p:nvSpPr>
        <p:spPr/>
        <p:txBody>
          <a:bodyPr>
            <a:normAutofit lnSpcReduction="10000"/>
          </a:bodyPr>
          <a:lstStyle/>
          <a:p>
            <a:pPr marL="457200" indent="-457200">
              <a:buFont typeface="Wingdings" panose="05000000000000000000" pitchFamily="2" charset="2"/>
              <a:buChar char="§"/>
            </a:pPr>
            <a:r>
              <a:rPr lang="en-US" sz="3200" dirty="0"/>
              <a:t>Computer on the Table</a:t>
            </a:r>
          </a:p>
          <a:p>
            <a:pPr marL="457200" indent="-457200">
              <a:buFont typeface="Wingdings" panose="05000000000000000000" pitchFamily="2" charset="2"/>
              <a:buChar char="§"/>
            </a:pPr>
            <a:r>
              <a:rPr lang="en-US" sz="3200" dirty="0"/>
              <a:t>Spiritualizing Nourishment:  What is providing nourishment for you right now?</a:t>
            </a:r>
          </a:p>
          <a:p>
            <a:pPr marL="457200" indent="-457200">
              <a:buFont typeface="Wingdings" panose="05000000000000000000" pitchFamily="2" charset="2"/>
              <a:buChar char="§"/>
            </a:pPr>
            <a:r>
              <a:rPr lang="en-US" sz="3200" dirty="0"/>
              <a:t>Swapping Recipes and Stories</a:t>
            </a:r>
          </a:p>
          <a:p>
            <a:pPr marL="932688" lvl="2" indent="-457200">
              <a:buFont typeface="Wingdings" panose="05000000000000000000" pitchFamily="2" charset="2"/>
              <a:buChar char="§"/>
            </a:pPr>
            <a:r>
              <a:rPr lang="en-US" sz="2200" dirty="0"/>
              <a:t>Making a group online cookbook</a:t>
            </a:r>
          </a:p>
          <a:p>
            <a:pPr marL="457200" indent="-457200">
              <a:buFont typeface="Wingdings" panose="05000000000000000000" pitchFamily="2" charset="2"/>
              <a:buChar char="§"/>
            </a:pPr>
            <a:r>
              <a:rPr lang="en-US" sz="3200" dirty="0"/>
              <a:t>Sharing Soup but not Dinner</a:t>
            </a:r>
          </a:p>
          <a:p>
            <a:pPr marL="932688" lvl="2" indent="-457200">
              <a:buFont typeface="Wingdings" panose="05000000000000000000" pitchFamily="2" charset="2"/>
              <a:buChar char="§"/>
            </a:pPr>
            <a:r>
              <a:rPr lang="en-US" sz="2200" dirty="0"/>
              <a:t>Do you reconvene after dinner?</a:t>
            </a:r>
          </a:p>
          <a:p>
            <a:pPr marL="457200" indent="-457200">
              <a:buFont typeface="Wingdings" panose="05000000000000000000" pitchFamily="2" charset="2"/>
              <a:buChar char="§"/>
            </a:pPr>
            <a:r>
              <a:rPr lang="en-US" sz="2800" dirty="0"/>
              <a:t>A special note about the Afikomen</a:t>
            </a:r>
          </a:p>
          <a:p>
            <a:endParaRPr lang="en-US" dirty="0"/>
          </a:p>
        </p:txBody>
      </p:sp>
    </p:spTree>
    <p:extLst>
      <p:ext uri="{BB962C8B-B14F-4D97-AF65-F5344CB8AC3E}">
        <p14:creationId xmlns:p14="http://schemas.microsoft.com/office/powerpoint/2010/main" val="2203073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DAF77-A80F-46E7-B147-A7D176C33FBA}"/>
              </a:ext>
            </a:extLst>
          </p:cNvPr>
          <p:cNvSpPr>
            <a:spLocks noGrp="1"/>
          </p:cNvSpPr>
          <p:nvPr>
            <p:ph type="title"/>
          </p:nvPr>
        </p:nvSpPr>
        <p:spPr/>
        <p:txBody>
          <a:bodyPr/>
          <a:lstStyle/>
          <a:p>
            <a:r>
              <a:rPr lang="en-US" dirty="0"/>
              <a:t>Ways to Acknowledge Coronavirus</a:t>
            </a:r>
          </a:p>
        </p:txBody>
      </p:sp>
      <p:sp>
        <p:nvSpPr>
          <p:cNvPr id="3" name="Content Placeholder 2">
            <a:extLst>
              <a:ext uri="{FF2B5EF4-FFF2-40B4-BE49-F238E27FC236}">
                <a16:creationId xmlns:a16="http://schemas.microsoft.com/office/drawing/2014/main" id="{8E977ABF-F39E-4750-8F60-F47667CEB3B0}"/>
              </a:ext>
            </a:extLst>
          </p:cNvPr>
          <p:cNvSpPr>
            <a:spLocks noGrp="1"/>
          </p:cNvSpPr>
          <p:nvPr>
            <p:ph idx="1"/>
          </p:nvPr>
        </p:nvSpPr>
        <p:spPr/>
        <p:txBody>
          <a:bodyPr>
            <a:normAutofit/>
          </a:bodyPr>
          <a:lstStyle/>
          <a:p>
            <a:pPr marL="457200" indent="-457200">
              <a:buFont typeface="Wingdings" panose="05000000000000000000" pitchFamily="2" charset="2"/>
              <a:buChar char="§"/>
            </a:pPr>
            <a:r>
              <a:rPr lang="en-US" sz="2400" dirty="0"/>
              <a:t>Kiddush:  enabling us to reach this season</a:t>
            </a:r>
          </a:p>
          <a:p>
            <a:pPr marL="457200" indent="-457200">
              <a:buFont typeface="Wingdings" panose="05000000000000000000" pitchFamily="2" charset="2"/>
              <a:buChar char="§"/>
            </a:pPr>
            <a:r>
              <a:rPr lang="en-US" sz="2400" dirty="0"/>
              <a:t>Urchatz or </a:t>
            </a:r>
            <a:r>
              <a:rPr lang="en-US" sz="2400" dirty="0" err="1"/>
              <a:t>Rachatz</a:t>
            </a:r>
            <a:r>
              <a:rPr lang="en-US" sz="2400" dirty="0"/>
              <a:t>:  Hand Washing twice</a:t>
            </a:r>
          </a:p>
          <a:p>
            <a:pPr marL="457200" indent="-457200">
              <a:buFont typeface="Wingdings" panose="05000000000000000000" pitchFamily="2" charset="2"/>
              <a:buChar char="§"/>
            </a:pPr>
            <a:r>
              <a:rPr lang="en-US" sz="2400" dirty="0"/>
              <a:t>4 Questions:  Why is this night different than all other nights?</a:t>
            </a:r>
          </a:p>
          <a:p>
            <a:pPr marL="457200" indent="-457200">
              <a:buFont typeface="Wingdings" panose="05000000000000000000" pitchFamily="2" charset="2"/>
              <a:buChar char="§"/>
            </a:pPr>
            <a:r>
              <a:rPr lang="en-US" sz="2400" dirty="0"/>
              <a:t>The 10 Plagues:</a:t>
            </a:r>
          </a:p>
          <a:p>
            <a:pPr marL="630238" lvl="1" indent="-182563">
              <a:buFont typeface="Wingdings" panose="05000000000000000000" pitchFamily="2" charset="2"/>
              <a:buChar char="§"/>
            </a:pPr>
            <a:r>
              <a:rPr lang="en-US" sz="2000" dirty="0"/>
              <a:t>A conversation about what the blood on the doorposts symbolizes, what causes the angel to pass over?</a:t>
            </a:r>
          </a:p>
          <a:p>
            <a:pPr marL="630238" lvl="1" indent="-182563">
              <a:buFont typeface="Wingdings" panose="05000000000000000000" pitchFamily="2" charset="2"/>
              <a:buChar char="§"/>
            </a:pPr>
            <a:r>
              <a:rPr lang="en-US" sz="2000" dirty="0"/>
              <a:t>An 11</a:t>
            </a:r>
            <a:r>
              <a:rPr lang="en-US" sz="2000" baseline="30000" dirty="0"/>
              <a:t>th</a:t>
            </a:r>
            <a:r>
              <a:rPr lang="en-US" sz="2000" dirty="0"/>
              <a:t> Plague?  A chance to pour out drops for the victims of the virus</a:t>
            </a:r>
          </a:p>
          <a:p>
            <a:pPr marL="457200" indent="-457200">
              <a:buFont typeface="Wingdings" panose="05000000000000000000" pitchFamily="2" charset="2"/>
              <a:buChar char="§"/>
            </a:pPr>
            <a:r>
              <a:rPr lang="en-US" sz="2400" dirty="0" err="1"/>
              <a:t>Dayeinu</a:t>
            </a:r>
            <a:endParaRPr lang="en-US" sz="2400" dirty="0"/>
          </a:p>
          <a:p>
            <a:pPr marL="457200" indent="-457200">
              <a:buFont typeface="Wingdings" panose="05000000000000000000" pitchFamily="2" charset="2"/>
              <a:buChar char="§"/>
            </a:pPr>
            <a:r>
              <a:rPr lang="en-US" sz="2400" dirty="0"/>
              <a:t>Next Year Together</a:t>
            </a:r>
          </a:p>
        </p:txBody>
      </p:sp>
    </p:spTree>
    <p:extLst>
      <p:ext uri="{BB962C8B-B14F-4D97-AF65-F5344CB8AC3E}">
        <p14:creationId xmlns:p14="http://schemas.microsoft.com/office/powerpoint/2010/main" val="133000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9021-46FB-41EF-93F0-BDB4BD191F6F}"/>
              </a:ext>
            </a:extLst>
          </p:cNvPr>
          <p:cNvSpPr>
            <a:spLocks noGrp="1"/>
          </p:cNvSpPr>
          <p:nvPr>
            <p:ph type="title"/>
          </p:nvPr>
        </p:nvSpPr>
        <p:spPr/>
        <p:txBody>
          <a:bodyPr/>
          <a:lstStyle/>
          <a:p>
            <a:pPr>
              <a:defRPr/>
            </a:pPr>
            <a:r>
              <a:rPr lang="en-US" dirty="0">
                <a:solidFill>
                  <a:schemeClr val="tx1">
                    <a:lumMod val="75000"/>
                    <a:lumOff val="25000"/>
                  </a:schemeClr>
                </a:solidFill>
              </a:rPr>
              <a:t>Closing Blessing</a:t>
            </a:r>
          </a:p>
        </p:txBody>
      </p:sp>
      <p:sp>
        <p:nvSpPr>
          <p:cNvPr id="3" name="Content Placeholder 2">
            <a:extLst>
              <a:ext uri="{FF2B5EF4-FFF2-40B4-BE49-F238E27FC236}">
                <a16:creationId xmlns:a16="http://schemas.microsoft.com/office/drawing/2014/main" id="{B4BB759A-4E5C-41C3-B63A-A18B5E490DA7}"/>
              </a:ext>
            </a:extLst>
          </p:cNvPr>
          <p:cNvSpPr>
            <a:spLocks noGrp="1"/>
          </p:cNvSpPr>
          <p:nvPr>
            <p:ph idx="1"/>
          </p:nvPr>
        </p:nvSpPr>
        <p:spPr>
          <a:xfrm>
            <a:off x="2346325" y="1981200"/>
            <a:ext cx="7543800" cy="3278188"/>
          </a:xfrm>
        </p:spPr>
        <p:txBody>
          <a:bodyPr rtlCol="0">
            <a:normAutofit/>
          </a:bodyPr>
          <a:lstStyle/>
          <a:p>
            <a:pPr marL="0" indent="0" algn="ctr">
              <a:buNone/>
              <a:defRPr/>
            </a:pPr>
            <a:r>
              <a:rPr lang="he-IL" sz="3200" dirty="0">
                <a:latin typeface="David" panose="020E0502060401010101" pitchFamily="34" charset="-79"/>
                <a:cs typeface="David" panose="020E0502060401010101" pitchFamily="34" charset="-79"/>
              </a:rPr>
              <a:t>מִי שֶׁבֵּרַךְ אֲבוֹתֵֽינוּ וְאִמּוֹתֵינוּ</a:t>
            </a:r>
          </a:p>
          <a:p>
            <a:pPr marL="0" indent="0" algn="ctr">
              <a:buNone/>
              <a:defRPr/>
            </a:pPr>
            <a:r>
              <a:rPr lang="en-US" sz="2100" dirty="0">
                <a:latin typeface="Cambria" panose="02040503050406030204" pitchFamily="18" charset="0"/>
                <a:ea typeface="Cambria" panose="02040503050406030204" pitchFamily="18" charset="0"/>
              </a:rPr>
              <a:t>May the one who blessed our ancestors, </a:t>
            </a:r>
          </a:p>
          <a:p>
            <a:pPr marL="0" indent="0" algn="ctr">
              <a:buNone/>
              <a:defRPr/>
            </a:pPr>
            <a:r>
              <a:rPr lang="en-US" sz="2100" dirty="0">
                <a:latin typeface="Cambria" panose="02040503050406030204" pitchFamily="18" charset="0"/>
                <a:ea typeface="Cambria" panose="02040503050406030204" pitchFamily="18" charset="0"/>
              </a:rPr>
              <a:t>Bless us with peace, healing, compassion, patience and courage.</a:t>
            </a:r>
          </a:p>
          <a:p>
            <a:pPr marL="0" indent="0" algn="ctr">
              <a:buNone/>
              <a:defRPr/>
            </a:pPr>
            <a:r>
              <a:rPr lang="en-US" sz="2100" dirty="0">
                <a:latin typeface="Cambria" panose="02040503050406030204" pitchFamily="18" charset="0"/>
                <a:ea typeface="Cambria" panose="02040503050406030204" pitchFamily="18" charset="0"/>
              </a:rPr>
              <a:t>And we say, Amen.</a:t>
            </a:r>
          </a:p>
          <a:p>
            <a:pPr>
              <a:defRPr/>
            </a:pPr>
            <a:endParaRPr lang="en-US"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A39A-5129-4602-A999-FD71103B3058}"/>
              </a:ext>
            </a:extLst>
          </p:cNvPr>
          <p:cNvSpPr>
            <a:spLocks noGrp="1"/>
          </p:cNvSpPr>
          <p:nvPr>
            <p:ph type="title"/>
          </p:nvPr>
        </p:nvSpPr>
        <p:spPr/>
        <p:txBody>
          <a:bodyPr/>
          <a:lstStyle/>
          <a:p>
            <a:r>
              <a:rPr lang="en-US" dirty="0"/>
              <a:t>Torah Blessing</a:t>
            </a:r>
          </a:p>
        </p:txBody>
      </p:sp>
      <p:sp>
        <p:nvSpPr>
          <p:cNvPr id="3" name="Content Placeholder 2">
            <a:extLst>
              <a:ext uri="{FF2B5EF4-FFF2-40B4-BE49-F238E27FC236}">
                <a16:creationId xmlns:a16="http://schemas.microsoft.com/office/drawing/2014/main" id="{D6CFB67C-F7F8-4EA3-8856-F6322451AEF4}"/>
              </a:ext>
            </a:extLst>
          </p:cNvPr>
          <p:cNvSpPr>
            <a:spLocks noGrp="1"/>
          </p:cNvSpPr>
          <p:nvPr>
            <p:ph idx="1"/>
          </p:nvPr>
        </p:nvSpPr>
        <p:spPr/>
        <p:txBody>
          <a:bodyPr/>
          <a:lstStyle/>
          <a:p>
            <a:pPr algn="ctr" rtl="1"/>
            <a:r>
              <a:rPr lang="he-IL" sz="4000" dirty="0"/>
              <a:t>בָּרוּךְ אַתָּה יְיָ אֱלֹהֵֽינוּ מֶֽלֶךְ הָעוֹלָם, </a:t>
            </a:r>
          </a:p>
          <a:p>
            <a:pPr algn="ctr" rtl="1"/>
            <a:r>
              <a:rPr lang="he-IL" sz="4000" dirty="0"/>
              <a:t>אֲשֶׁר קִדְשָֽׁנוּ בְּמִצְוֹתָיו, וְצִוָּֽנוּ לַעֲסוֹק בְּדִבְרֵי תּוֹרָה:</a:t>
            </a:r>
          </a:p>
          <a:p>
            <a:pPr algn="ctr"/>
            <a:r>
              <a:rPr lang="en-US" i="1" dirty="0"/>
              <a:t>  Baruch </a:t>
            </a:r>
            <a:r>
              <a:rPr lang="en-US" i="1" dirty="0" err="1"/>
              <a:t>atah</a:t>
            </a:r>
            <a:r>
              <a:rPr lang="en-US" i="1" dirty="0"/>
              <a:t> Adonai, </a:t>
            </a:r>
            <a:r>
              <a:rPr lang="en-US" i="1" dirty="0" err="1"/>
              <a:t>eloheinu</a:t>
            </a:r>
            <a:r>
              <a:rPr lang="en-US" i="1" dirty="0"/>
              <a:t> Melech Ha-</a:t>
            </a:r>
            <a:r>
              <a:rPr lang="en-US" i="1" dirty="0" err="1"/>
              <a:t>olam</a:t>
            </a:r>
            <a:r>
              <a:rPr lang="en-US" i="1" dirty="0"/>
              <a:t> </a:t>
            </a:r>
            <a:r>
              <a:rPr lang="en-US" i="1" dirty="0" err="1"/>
              <a:t>asher</a:t>
            </a:r>
            <a:r>
              <a:rPr lang="en-US" i="1" dirty="0"/>
              <a:t> </a:t>
            </a:r>
            <a:r>
              <a:rPr lang="en-US" i="1" dirty="0" err="1"/>
              <a:t>kid’shanu</a:t>
            </a:r>
            <a:r>
              <a:rPr lang="en-US" i="1" dirty="0"/>
              <a:t> </a:t>
            </a:r>
            <a:r>
              <a:rPr lang="en-US" i="1" dirty="0" err="1"/>
              <a:t>b’mitzvotav</a:t>
            </a:r>
            <a:r>
              <a:rPr lang="en-US" i="1" dirty="0"/>
              <a:t> </a:t>
            </a:r>
            <a:r>
              <a:rPr lang="en-US" i="1" dirty="0" err="1"/>
              <a:t>v’tzivanu</a:t>
            </a:r>
            <a:r>
              <a:rPr lang="en-US" i="1" dirty="0"/>
              <a:t> </a:t>
            </a:r>
            <a:r>
              <a:rPr lang="en-US" i="1" dirty="0" err="1"/>
              <a:t>la’asok</a:t>
            </a:r>
            <a:r>
              <a:rPr lang="en-US" i="1" dirty="0"/>
              <a:t> </a:t>
            </a:r>
            <a:r>
              <a:rPr lang="en-US" i="1" dirty="0" err="1"/>
              <a:t>b’divrei</a:t>
            </a:r>
            <a:r>
              <a:rPr lang="en-US" i="1" dirty="0"/>
              <a:t> Torah.</a:t>
            </a:r>
          </a:p>
          <a:p>
            <a:pPr algn="ctr"/>
            <a:endParaRPr lang="en-US" dirty="0"/>
          </a:p>
          <a:p>
            <a:pPr algn="ctr"/>
            <a:r>
              <a:rPr lang="en-US" dirty="0"/>
              <a:t>We praise You, Eternal our God, Sovereign of the Universe:  You hallow us with the gift of Torah and invite us to immerse ourselves in its words.</a:t>
            </a:r>
          </a:p>
          <a:p>
            <a:endParaRPr lang="en-US" dirty="0"/>
          </a:p>
        </p:txBody>
      </p:sp>
    </p:spTree>
    <p:extLst>
      <p:ext uri="{BB962C8B-B14F-4D97-AF65-F5344CB8AC3E}">
        <p14:creationId xmlns:p14="http://schemas.microsoft.com/office/powerpoint/2010/main" val="128819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D620-EF34-4CBE-9B35-CDC3E8F76FAD}"/>
              </a:ext>
            </a:extLst>
          </p:cNvPr>
          <p:cNvSpPr>
            <a:spLocks noGrp="1"/>
          </p:cNvSpPr>
          <p:nvPr>
            <p:ph type="title"/>
          </p:nvPr>
        </p:nvSpPr>
        <p:spPr/>
        <p:txBody>
          <a:bodyPr/>
          <a:lstStyle/>
          <a:p>
            <a:r>
              <a:rPr lang="en-US" dirty="0"/>
              <a:t>In advance</a:t>
            </a:r>
          </a:p>
        </p:txBody>
      </p:sp>
      <p:sp>
        <p:nvSpPr>
          <p:cNvPr id="3" name="Content Placeholder 2">
            <a:extLst>
              <a:ext uri="{FF2B5EF4-FFF2-40B4-BE49-F238E27FC236}">
                <a16:creationId xmlns:a16="http://schemas.microsoft.com/office/drawing/2014/main" id="{EF55D6A8-70DF-4FE0-8354-7BED0C303038}"/>
              </a:ext>
            </a:extLst>
          </p:cNvPr>
          <p:cNvSpPr>
            <a:spLocks noGrp="1"/>
          </p:cNvSpPr>
          <p:nvPr>
            <p:ph idx="1"/>
          </p:nvPr>
        </p:nvSpPr>
        <p:spPr/>
        <p:txBody>
          <a:bodyPr>
            <a:normAutofit/>
          </a:bodyPr>
          <a:lstStyle/>
          <a:p>
            <a:pPr marL="0" indent="0">
              <a:buNone/>
            </a:pPr>
            <a:r>
              <a:rPr lang="en-US" sz="2400" b="1" dirty="0"/>
              <a:t>Decide on your Haggadah</a:t>
            </a:r>
          </a:p>
          <a:p>
            <a:pPr marL="457200" indent="-457200">
              <a:buFont typeface="Wingdings" panose="05000000000000000000" pitchFamily="2" charset="2"/>
              <a:buChar char="§"/>
            </a:pPr>
            <a:r>
              <a:rPr lang="en-US" sz="2400" dirty="0"/>
              <a:t>Virtual or Actual (will everyone have the same book in hand)</a:t>
            </a:r>
          </a:p>
          <a:p>
            <a:pPr marL="457200" indent="-457200">
              <a:buFont typeface="Wingdings" panose="05000000000000000000" pitchFamily="2" charset="2"/>
              <a:buChar char="§"/>
            </a:pPr>
            <a:r>
              <a:rPr lang="en-US" sz="2400" dirty="0"/>
              <a:t>Printable</a:t>
            </a:r>
          </a:p>
          <a:p>
            <a:pPr marL="0" indent="0">
              <a:buNone/>
            </a:pPr>
            <a:r>
              <a:rPr lang="en-US" sz="2400" b="1" dirty="0"/>
              <a:t>Prepare your Guests</a:t>
            </a:r>
          </a:p>
          <a:p>
            <a:pPr marL="341313" indent="-341313">
              <a:buFont typeface="Wingdings" panose="05000000000000000000" pitchFamily="2" charset="2"/>
              <a:buChar char="§"/>
            </a:pPr>
            <a:r>
              <a:rPr lang="en-US" sz="2400" dirty="0"/>
              <a:t>Send Invitations</a:t>
            </a:r>
          </a:p>
          <a:p>
            <a:pPr marL="341313" indent="-341313">
              <a:buFont typeface="Wingdings" panose="05000000000000000000" pitchFamily="2" charset="2"/>
              <a:buChar char="§"/>
            </a:pPr>
            <a:r>
              <a:rPr lang="en-US" sz="2400" dirty="0"/>
              <a:t>Check Tech readiness, yours and theirs.  What Platform(s), what skills?</a:t>
            </a:r>
          </a:p>
          <a:p>
            <a:pPr marL="341313" indent="-341313">
              <a:buFont typeface="Wingdings" panose="05000000000000000000" pitchFamily="2" charset="2"/>
              <a:buChar char="§"/>
            </a:pPr>
            <a:r>
              <a:rPr lang="en-US" sz="2400" dirty="0"/>
              <a:t>Assign Parts, Readings, Presentations, Stories, Prayers</a:t>
            </a:r>
          </a:p>
          <a:p>
            <a:pPr marL="341313" indent="-341313">
              <a:buFont typeface="Wingdings" panose="05000000000000000000" pitchFamily="2" charset="2"/>
              <a:buChar char="§"/>
            </a:pPr>
            <a:r>
              <a:rPr lang="en-US" sz="2400" dirty="0"/>
              <a:t>Creative Inclusion:  cooking together, bringing an object, sharing a story</a:t>
            </a:r>
          </a:p>
        </p:txBody>
      </p:sp>
    </p:spTree>
    <p:extLst>
      <p:ext uri="{BB962C8B-B14F-4D97-AF65-F5344CB8AC3E}">
        <p14:creationId xmlns:p14="http://schemas.microsoft.com/office/powerpoint/2010/main" val="378674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81713-EBBE-455D-8D3F-0580F9AD4B47}"/>
              </a:ext>
            </a:extLst>
          </p:cNvPr>
          <p:cNvSpPr>
            <a:spLocks noGrp="1"/>
          </p:cNvSpPr>
          <p:nvPr>
            <p:ph type="title"/>
          </p:nvPr>
        </p:nvSpPr>
        <p:spPr/>
        <p:txBody>
          <a:bodyPr/>
          <a:lstStyle/>
          <a:p>
            <a:r>
              <a:rPr lang="en-US" dirty="0"/>
              <a:t>Haggadah Choices</a:t>
            </a:r>
          </a:p>
        </p:txBody>
      </p:sp>
      <p:sp>
        <p:nvSpPr>
          <p:cNvPr id="3" name="Content Placeholder 2">
            <a:extLst>
              <a:ext uri="{FF2B5EF4-FFF2-40B4-BE49-F238E27FC236}">
                <a16:creationId xmlns:a16="http://schemas.microsoft.com/office/drawing/2014/main" id="{7D7AB0AA-759B-4C93-ABE4-F82B90756584}"/>
              </a:ext>
            </a:extLst>
          </p:cNvPr>
          <p:cNvSpPr>
            <a:spLocks noGrp="1"/>
          </p:cNvSpPr>
          <p:nvPr>
            <p:ph idx="1"/>
          </p:nvPr>
        </p:nvSpPr>
        <p:spPr/>
        <p:txBody>
          <a:bodyPr>
            <a:normAutofit/>
          </a:bodyPr>
          <a:lstStyle/>
          <a:p>
            <a:pPr marL="457200" indent="-457200">
              <a:buFont typeface="Wingdings" panose="05000000000000000000" pitchFamily="2" charset="2"/>
              <a:buChar char="§"/>
            </a:pPr>
            <a:r>
              <a:rPr lang="en-US" sz="2800" dirty="0"/>
              <a:t>Make your own at Haggadot.com and download it to paper</a:t>
            </a:r>
          </a:p>
          <a:p>
            <a:pPr marL="457200" indent="-457200">
              <a:buFont typeface="Wingdings" panose="05000000000000000000" pitchFamily="2" charset="2"/>
              <a:buChar char="§"/>
            </a:pPr>
            <a:r>
              <a:rPr lang="en-US" sz="2800" dirty="0"/>
              <a:t>Use a Simplified Text (on NVHC’s web site)</a:t>
            </a:r>
          </a:p>
          <a:p>
            <a:pPr marL="457200" indent="-457200">
              <a:buFont typeface="Wingdings" panose="05000000000000000000" pitchFamily="2" charset="2"/>
              <a:buChar char="§"/>
            </a:pPr>
            <a:r>
              <a:rPr lang="en-US" sz="2800" dirty="0"/>
              <a:t>Borrow Cantor Caro’s Family Haggadah Text (on NVHC’s Web Site)</a:t>
            </a:r>
          </a:p>
          <a:p>
            <a:pPr marL="457200" indent="-457200">
              <a:buFont typeface="Wingdings" panose="05000000000000000000" pitchFamily="2" charset="2"/>
              <a:buChar char="§"/>
            </a:pPr>
            <a:r>
              <a:rPr lang="en-US" sz="2800" dirty="0"/>
              <a:t>Go entirely Virtual on the CCAR web page</a:t>
            </a:r>
          </a:p>
        </p:txBody>
      </p:sp>
    </p:spTree>
    <p:extLst>
      <p:ext uri="{BB962C8B-B14F-4D97-AF65-F5344CB8AC3E}">
        <p14:creationId xmlns:p14="http://schemas.microsoft.com/office/powerpoint/2010/main" val="89345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5A65-2AF7-4212-ACB9-8D25C5B57336}"/>
              </a:ext>
            </a:extLst>
          </p:cNvPr>
          <p:cNvSpPr>
            <a:spLocks noGrp="1"/>
          </p:cNvSpPr>
          <p:nvPr>
            <p:ph type="title"/>
          </p:nvPr>
        </p:nvSpPr>
        <p:spPr/>
        <p:txBody>
          <a:bodyPr/>
          <a:lstStyle/>
          <a:p>
            <a:r>
              <a:rPr lang="en-US" dirty="0"/>
              <a:t>Section 1: Preliminaries</a:t>
            </a:r>
          </a:p>
        </p:txBody>
      </p:sp>
      <p:sp>
        <p:nvSpPr>
          <p:cNvPr id="3" name="Content Placeholder 2">
            <a:extLst>
              <a:ext uri="{FF2B5EF4-FFF2-40B4-BE49-F238E27FC236}">
                <a16:creationId xmlns:a16="http://schemas.microsoft.com/office/drawing/2014/main" id="{A90A6175-2066-4CCA-B472-45DAD0EDAA4F}"/>
              </a:ext>
            </a:extLst>
          </p:cNvPr>
          <p:cNvSpPr>
            <a:spLocks noGrp="1"/>
          </p:cNvSpPr>
          <p:nvPr>
            <p:ph idx="1"/>
          </p:nvPr>
        </p:nvSpPr>
        <p:spPr>
          <a:xfrm>
            <a:off x="2639028" y="1845734"/>
            <a:ext cx="7853423" cy="4023360"/>
          </a:xfrm>
        </p:spPr>
        <p:txBody>
          <a:bodyPr>
            <a:normAutofit/>
          </a:bodyPr>
          <a:lstStyle/>
          <a:p>
            <a:pPr marL="457200" indent="-457200">
              <a:buFont typeface="Wingdings" panose="05000000000000000000" pitchFamily="2" charset="2"/>
              <a:buChar char="§"/>
            </a:pPr>
            <a:r>
              <a:rPr lang="en-US" sz="3600" dirty="0"/>
              <a:t>The Table of Contents</a:t>
            </a:r>
          </a:p>
          <a:p>
            <a:pPr marL="457200" indent="-457200">
              <a:buFont typeface="Wingdings" panose="05000000000000000000" pitchFamily="2" charset="2"/>
              <a:buChar char="§"/>
            </a:pPr>
            <a:r>
              <a:rPr lang="en-US" sz="3600" dirty="0"/>
              <a:t>Kadesh: </a:t>
            </a:r>
            <a:r>
              <a:rPr lang="en-US" sz="3600" b="1" dirty="0"/>
              <a:t>1</a:t>
            </a:r>
            <a:r>
              <a:rPr lang="en-US" sz="3600" b="1" baseline="30000" dirty="0"/>
              <a:t>st</a:t>
            </a:r>
            <a:r>
              <a:rPr lang="en-US" sz="3600" b="1" dirty="0"/>
              <a:t> Cup</a:t>
            </a:r>
          </a:p>
          <a:p>
            <a:pPr marL="457200" indent="-457200">
              <a:buFont typeface="Wingdings" panose="05000000000000000000" pitchFamily="2" charset="2"/>
              <a:buChar char="§"/>
            </a:pPr>
            <a:r>
              <a:rPr lang="en-US" sz="3600" dirty="0"/>
              <a:t>Urchatz: Handwashing</a:t>
            </a:r>
          </a:p>
          <a:p>
            <a:pPr marL="457200" indent="-457200">
              <a:buFont typeface="Wingdings" panose="05000000000000000000" pitchFamily="2" charset="2"/>
              <a:buChar char="§"/>
            </a:pPr>
            <a:r>
              <a:rPr lang="en-US" sz="3600" dirty="0" err="1"/>
              <a:t>Carpas</a:t>
            </a:r>
            <a:r>
              <a:rPr lang="en-US" sz="3600" dirty="0"/>
              <a:t>: veggies</a:t>
            </a:r>
          </a:p>
          <a:p>
            <a:pPr marL="457200" indent="-457200">
              <a:buFont typeface="Wingdings" panose="05000000000000000000" pitchFamily="2" charset="2"/>
              <a:buChar char="§"/>
            </a:pPr>
            <a:r>
              <a:rPr lang="en-US" sz="3600" dirty="0" err="1"/>
              <a:t>Yachatz</a:t>
            </a:r>
            <a:r>
              <a:rPr lang="en-US" sz="3600" dirty="0"/>
              <a:t>: Breaking the Middle Matza</a:t>
            </a:r>
          </a:p>
          <a:p>
            <a:pPr marL="749808" lvl="1" indent="-45720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1487898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0FB81-A538-461E-8579-62AB0EF289BC}"/>
              </a:ext>
            </a:extLst>
          </p:cNvPr>
          <p:cNvSpPr>
            <a:spLocks noGrp="1"/>
          </p:cNvSpPr>
          <p:nvPr>
            <p:ph type="title"/>
          </p:nvPr>
        </p:nvSpPr>
        <p:spPr>
          <a:xfrm>
            <a:off x="1097280" y="775504"/>
            <a:ext cx="10058400" cy="961856"/>
          </a:xfrm>
        </p:spPr>
        <p:txBody>
          <a:bodyPr>
            <a:normAutofit fontScale="90000"/>
          </a:bodyPr>
          <a:lstStyle/>
          <a:p>
            <a:r>
              <a:rPr lang="en-US" dirty="0"/>
              <a:t>Section 2:  Magid, the storytelling</a:t>
            </a:r>
            <a:br>
              <a:rPr lang="en-US" dirty="0"/>
            </a:br>
            <a:endParaRPr lang="en-US" dirty="0"/>
          </a:p>
        </p:txBody>
      </p:sp>
      <p:sp>
        <p:nvSpPr>
          <p:cNvPr id="3" name="Content Placeholder 2">
            <a:extLst>
              <a:ext uri="{FF2B5EF4-FFF2-40B4-BE49-F238E27FC236}">
                <a16:creationId xmlns:a16="http://schemas.microsoft.com/office/drawing/2014/main" id="{0BD1FF76-4709-4FD9-881F-A2925B2ACEC3}"/>
              </a:ext>
            </a:extLst>
          </p:cNvPr>
          <p:cNvSpPr>
            <a:spLocks noGrp="1"/>
          </p:cNvSpPr>
          <p:nvPr>
            <p:ph idx="1"/>
          </p:nvPr>
        </p:nvSpPr>
        <p:spPr>
          <a:xfrm>
            <a:off x="2367022" y="1845734"/>
            <a:ext cx="8788657" cy="4416170"/>
          </a:xfrm>
        </p:spPr>
        <p:txBody>
          <a:bodyPr>
            <a:normAutofit fontScale="92500" lnSpcReduction="20000"/>
          </a:bodyPr>
          <a:lstStyle/>
          <a:p>
            <a:pPr marL="457200" indent="-457200">
              <a:buFont typeface="Wingdings" panose="05000000000000000000" pitchFamily="2" charset="2"/>
              <a:buChar char="§"/>
            </a:pPr>
            <a:r>
              <a:rPr lang="en-US" sz="3000" dirty="0"/>
              <a:t>Ha </a:t>
            </a:r>
            <a:r>
              <a:rPr lang="en-US" sz="3000" dirty="0" err="1"/>
              <a:t>Lachma</a:t>
            </a:r>
            <a:r>
              <a:rPr lang="en-US" sz="3000" dirty="0"/>
              <a:t> Anya (the bread of affliction)</a:t>
            </a:r>
          </a:p>
          <a:p>
            <a:pPr marL="457200" indent="-457200">
              <a:buFont typeface="Wingdings" panose="05000000000000000000" pitchFamily="2" charset="2"/>
              <a:buChar char="§"/>
            </a:pPr>
            <a:r>
              <a:rPr lang="en-US" sz="3000" dirty="0"/>
              <a:t>Four Questions</a:t>
            </a:r>
          </a:p>
          <a:p>
            <a:pPr marL="457200" indent="-457200">
              <a:buFont typeface="Wingdings" panose="05000000000000000000" pitchFamily="2" charset="2"/>
              <a:buChar char="§"/>
            </a:pPr>
            <a:r>
              <a:rPr lang="en-US" sz="3000" dirty="0"/>
              <a:t>Embellishments</a:t>
            </a:r>
          </a:p>
          <a:p>
            <a:pPr marL="749808" lvl="1" indent="-457200">
              <a:buFont typeface="Wingdings" panose="05000000000000000000" pitchFamily="2" charset="2"/>
              <a:buChar char="§"/>
            </a:pPr>
            <a:r>
              <a:rPr lang="en-US" sz="2600" dirty="0"/>
              <a:t>Avadim </a:t>
            </a:r>
            <a:r>
              <a:rPr lang="en-US" sz="2600" dirty="0" err="1"/>
              <a:t>Hayinu</a:t>
            </a:r>
            <a:endParaRPr lang="en-US" sz="2600" dirty="0"/>
          </a:p>
          <a:p>
            <a:pPr marL="749808" lvl="1" indent="-457200">
              <a:buFont typeface="Wingdings" panose="05000000000000000000" pitchFamily="2" charset="2"/>
              <a:buChar char="§"/>
            </a:pPr>
            <a:r>
              <a:rPr lang="en-US" sz="2600" dirty="0" err="1"/>
              <a:t>B’nei</a:t>
            </a:r>
            <a:r>
              <a:rPr lang="en-US" sz="2600" dirty="0"/>
              <a:t> Barak</a:t>
            </a:r>
          </a:p>
          <a:p>
            <a:pPr marL="749808" lvl="1" indent="-457200">
              <a:buFont typeface="Wingdings" panose="05000000000000000000" pitchFamily="2" charset="2"/>
              <a:buChar char="§"/>
            </a:pPr>
            <a:r>
              <a:rPr lang="en-US" sz="2600" dirty="0"/>
              <a:t>Four Children</a:t>
            </a:r>
          </a:p>
          <a:p>
            <a:pPr marL="457200" indent="-457200">
              <a:buFont typeface="Wingdings" panose="05000000000000000000" pitchFamily="2" charset="2"/>
              <a:buChar char="§"/>
            </a:pPr>
            <a:r>
              <a:rPr lang="en-US" sz="3000" dirty="0"/>
              <a:t>My Ancestor was a wandering Aramean</a:t>
            </a:r>
          </a:p>
          <a:p>
            <a:pPr marL="457200" indent="-457200">
              <a:buFont typeface="Wingdings" panose="05000000000000000000" pitchFamily="2" charset="2"/>
              <a:buChar char="§"/>
            </a:pPr>
            <a:r>
              <a:rPr lang="en-US" sz="3000" dirty="0"/>
              <a:t>10 Plagues</a:t>
            </a:r>
          </a:p>
          <a:p>
            <a:pPr marL="457200" indent="-457200">
              <a:buFont typeface="Wingdings" panose="05000000000000000000" pitchFamily="2" charset="2"/>
              <a:buChar char="§"/>
            </a:pPr>
            <a:r>
              <a:rPr lang="en-US" sz="3000" dirty="0" err="1"/>
              <a:t>Dayeinu</a:t>
            </a:r>
            <a:endParaRPr lang="en-US" sz="3000" dirty="0"/>
          </a:p>
          <a:p>
            <a:pPr marL="457200" indent="-457200">
              <a:buFont typeface="Wingdings" panose="05000000000000000000" pitchFamily="2" charset="2"/>
              <a:buChar char="§"/>
            </a:pPr>
            <a:r>
              <a:rPr lang="en-US" sz="3000" b="1" dirty="0"/>
              <a:t>2</a:t>
            </a:r>
            <a:r>
              <a:rPr lang="en-US" sz="3000" b="1" baseline="30000" dirty="0"/>
              <a:t>nd</a:t>
            </a:r>
            <a:r>
              <a:rPr lang="en-US" sz="3000" b="1" dirty="0"/>
              <a:t> Cup</a:t>
            </a:r>
          </a:p>
          <a:p>
            <a:endParaRPr lang="en-US" dirty="0"/>
          </a:p>
        </p:txBody>
      </p:sp>
    </p:spTree>
    <p:extLst>
      <p:ext uri="{BB962C8B-B14F-4D97-AF65-F5344CB8AC3E}">
        <p14:creationId xmlns:p14="http://schemas.microsoft.com/office/powerpoint/2010/main" val="288574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4064-79E6-458E-AB01-62AB84F55F43}"/>
              </a:ext>
            </a:extLst>
          </p:cNvPr>
          <p:cNvSpPr>
            <a:spLocks noGrp="1"/>
          </p:cNvSpPr>
          <p:nvPr>
            <p:ph type="title"/>
          </p:nvPr>
        </p:nvSpPr>
        <p:spPr/>
        <p:txBody>
          <a:bodyPr/>
          <a:lstStyle/>
          <a:p>
            <a:r>
              <a:rPr lang="en-US" dirty="0"/>
              <a:t>Section 3: the Food</a:t>
            </a:r>
          </a:p>
        </p:txBody>
      </p:sp>
      <p:sp>
        <p:nvSpPr>
          <p:cNvPr id="3" name="Content Placeholder 2">
            <a:extLst>
              <a:ext uri="{FF2B5EF4-FFF2-40B4-BE49-F238E27FC236}">
                <a16:creationId xmlns:a16="http://schemas.microsoft.com/office/drawing/2014/main" id="{8DB63527-8763-47F2-AEC0-F116C8DC965F}"/>
              </a:ext>
            </a:extLst>
          </p:cNvPr>
          <p:cNvSpPr>
            <a:spLocks noGrp="1"/>
          </p:cNvSpPr>
          <p:nvPr>
            <p:ph idx="1"/>
          </p:nvPr>
        </p:nvSpPr>
        <p:spPr>
          <a:xfrm>
            <a:off x="2494344" y="1845734"/>
            <a:ext cx="8661336" cy="4023360"/>
          </a:xfrm>
        </p:spPr>
        <p:txBody>
          <a:bodyPr/>
          <a:lstStyle/>
          <a:p>
            <a:pPr marL="457200" indent="-457200">
              <a:buFont typeface="Wingdings" panose="05000000000000000000" pitchFamily="2" charset="2"/>
              <a:buChar char="§"/>
            </a:pPr>
            <a:r>
              <a:rPr lang="en-US" sz="3200" dirty="0" err="1"/>
              <a:t>Rachtza</a:t>
            </a:r>
            <a:r>
              <a:rPr lang="en-US" sz="3200" dirty="0"/>
              <a:t>: the second Handwashing</a:t>
            </a:r>
          </a:p>
          <a:p>
            <a:pPr marL="457200" indent="-457200">
              <a:buFont typeface="Wingdings" panose="05000000000000000000" pitchFamily="2" charset="2"/>
              <a:buChar char="§"/>
            </a:pPr>
            <a:r>
              <a:rPr lang="en-US" sz="3200" dirty="0" err="1"/>
              <a:t>Motzi</a:t>
            </a:r>
            <a:endParaRPr lang="en-US" sz="3200" dirty="0"/>
          </a:p>
          <a:p>
            <a:pPr marL="457200" indent="-457200">
              <a:buFont typeface="Wingdings" panose="05000000000000000000" pitchFamily="2" charset="2"/>
              <a:buChar char="§"/>
            </a:pPr>
            <a:r>
              <a:rPr lang="en-US" sz="3200" dirty="0"/>
              <a:t>Matza</a:t>
            </a:r>
          </a:p>
          <a:p>
            <a:pPr marL="457200" indent="-457200">
              <a:buFont typeface="Wingdings" panose="05000000000000000000" pitchFamily="2" charset="2"/>
              <a:buChar char="§"/>
            </a:pPr>
            <a:r>
              <a:rPr lang="en-US" sz="3200" dirty="0" err="1"/>
              <a:t>Maror</a:t>
            </a:r>
            <a:endParaRPr lang="en-US" sz="3200" dirty="0"/>
          </a:p>
          <a:p>
            <a:pPr marL="457200" indent="-457200">
              <a:buFont typeface="Wingdings" panose="05000000000000000000" pitchFamily="2" charset="2"/>
              <a:buChar char="§"/>
            </a:pPr>
            <a:r>
              <a:rPr lang="en-US" sz="3200" dirty="0" err="1"/>
              <a:t>Korech</a:t>
            </a:r>
            <a:endParaRPr lang="en-US" sz="3200" dirty="0"/>
          </a:p>
          <a:p>
            <a:pPr marL="457200" indent="-457200">
              <a:buFont typeface="Wingdings" panose="05000000000000000000" pitchFamily="2" charset="2"/>
              <a:buChar char="§"/>
            </a:pPr>
            <a:r>
              <a:rPr lang="en-US" sz="3200" dirty="0"/>
              <a:t>Shulchan </a:t>
            </a:r>
            <a:r>
              <a:rPr lang="en-US" sz="3200" dirty="0" err="1"/>
              <a:t>Orech</a:t>
            </a:r>
            <a:endParaRPr lang="en-US" sz="3200" dirty="0"/>
          </a:p>
          <a:p>
            <a:endParaRPr lang="en-US" dirty="0"/>
          </a:p>
        </p:txBody>
      </p:sp>
    </p:spTree>
    <p:extLst>
      <p:ext uri="{BB962C8B-B14F-4D97-AF65-F5344CB8AC3E}">
        <p14:creationId xmlns:p14="http://schemas.microsoft.com/office/powerpoint/2010/main" val="427347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87FB-AF31-41F6-BCE5-3D55EF451150}"/>
              </a:ext>
            </a:extLst>
          </p:cNvPr>
          <p:cNvSpPr>
            <a:spLocks noGrp="1"/>
          </p:cNvSpPr>
          <p:nvPr>
            <p:ph type="title"/>
          </p:nvPr>
        </p:nvSpPr>
        <p:spPr/>
        <p:txBody>
          <a:bodyPr/>
          <a:lstStyle/>
          <a:p>
            <a:r>
              <a:rPr lang="en-US" dirty="0"/>
              <a:t>Section 4: After Dinner</a:t>
            </a:r>
          </a:p>
        </p:txBody>
      </p:sp>
      <p:sp>
        <p:nvSpPr>
          <p:cNvPr id="3" name="Content Placeholder 2">
            <a:extLst>
              <a:ext uri="{FF2B5EF4-FFF2-40B4-BE49-F238E27FC236}">
                <a16:creationId xmlns:a16="http://schemas.microsoft.com/office/drawing/2014/main" id="{61CDBF0F-BE3A-41A2-89F6-FD67AF998D2C}"/>
              </a:ext>
            </a:extLst>
          </p:cNvPr>
          <p:cNvSpPr>
            <a:spLocks noGrp="1"/>
          </p:cNvSpPr>
          <p:nvPr>
            <p:ph idx="1"/>
          </p:nvPr>
        </p:nvSpPr>
        <p:spPr>
          <a:xfrm>
            <a:off x="2364708" y="1805650"/>
            <a:ext cx="7039722" cy="4658811"/>
          </a:xfrm>
        </p:spPr>
        <p:txBody>
          <a:bodyPr>
            <a:normAutofit fontScale="92500" lnSpcReduction="10000"/>
          </a:bodyPr>
          <a:lstStyle/>
          <a:p>
            <a:pPr marL="457200" indent="-457200">
              <a:buFont typeface="Wingdings" panose="05000000000000000000" pitchFamily="2" charset="2"/>
              <a:buChar char="§"/>
            </a:pPr>
            <a:r>
              <a:rPr lang="en-US" sz="2400" dirty="0" err="1"/>
              <a:t>Tzafun</a:t>
            </a:r>
            <a:r>
              <a:rPr lang="en-US" sz="2400" dirty="0"/>
              <a:t>: Afikomen</a:t>
            </a:r>
          </a:p>
          <a:p>
            <a:pPr marL="457200" indent="-457200">
              <a:buFont typeface="Wingdings" panose="05000000000000000000" pitchFamily="2" charset="2"/>
              <a:buChar char="§"/>
            </a:pPr>
            <a:r>
              <a:rPr lang="en-US" sz="2400" dirty="0" err="1"/>
              <a:t>Barech</a:t>
            </a:r>
            <a:r>
              <a:rPr lang="en-US" sz="2400" dirty="0"/>
              <a:t>:  Gratitude after Eating (The </a:t>
            </a:r>
            <a:r>
              <a:rPr lang="en-US" sz="2400" dirty="0" err="1"/>
              <a:t>Birkat</a:t>
            </a:r>
            <a:r>
              <a:rPr lang="en-US" sz="2400" dirty="0"/>
              <a:t> </a:t>
            </a:r>
            <a:r>
              <a:rPr lang="en-US" sz="2400" dirty="0" err="1"/>
              <a:t>Hamazon</a:t>
            </a:r>
            <a:r>
              <a:rPr lang="en-US" sz="2400" dirty="0"/>
              <a:t>)</a:t>
            </a:r>
          </a:p>
          <a:p>
            <a:pPr marL="573088" lvl="1" indent="-182563">
              <a:buFont typeface="Wingdings" panose="05000000000000000000" pitchFamily="2" charset="2"/>
              <a:buChar char="§"/>
            </a:pPr>
            <a:r>
              <a:rPr lang="en-US" sz="2000" b="1" dirty="0"/>
              <a:t>3</a:t>
            </a:r>
            <a:r>
              <a:rPr lang="en-US" sz="2000" b="1" baseline="30000" dirty="0"/>
              <a:t>rd</a:t>
            </a:r>
            <a:r>
              <a:rPr lang="en-US" sz="2000" b="1" dirty="0"/>
              <a:t> Cup of Wine</a:t>
            </a:r>
          </a:p>
          <a:p>
            <a:pPr marL="573088" lvl="1" indent="-182563">
              <a:buFont typeface="Wingdings" panose="05000000000000000000" pitchFamily="2" charset="2"/>
              <a:buChar char="§"/>
            </a:pPr>
            <a:r>
              <a:rPr lang="en-US" sz="2000" dirty="0"/>
              <a:t>Elijah’s Cup</a:t>
            </a:r>
          </a:p>
          <a:p>
            <a:pPr marL="573088" lvl="1" indent="-182563">
              <a:buFont typeface="Wingdings" panose="05000000000000000000" pitchFamily="2" charset="2"/>
              <a:buChar char="§"/>
            </a:pPr>
            <a:r>
              <a:rPr lang="en-US" sz="2000" dirty="0"/>
              <a:t>Pour out your Wrath</a:t>
            </a:r>
          </a:p>
          <a:p>
            <a:pPr marL="457200" indent="-457200">
              <a:buFont typeface="Wingdings" panose="05000000000000000000" pitchFamily="2" charset="2"/>
              <a:buChar char="§"/>
            </a:pPr>
            <a:r>
              <a:rPr lang="en-US" sz="2400" dirty="0" err="1"/>
              <a:t>Hallel</a:t>
            </a:r>
            <a:r>
              <a:rPr lang="en-US" sz="2400" dirty="0"/>
              <a:t>: Prayers and Songs of Gratitude</a:t>
            </a:r>
          </a:p>
          <a:p>
            <a:pPr marL="573088" lvl="1" indent="-182563">
              <a:buFont typeface="Wingdings" panose="05000000000000000000" pitchFamily="2" charset="2"/>
              <a:buChar char="§"/>
            </a:pPr>
            <a:r>
              <a:rPr lang="en-US" sz="2000" b="1" dirty="0"/>
              <a:t>4th Cup</a:t>
            </a:r>
          </a:p>
          <a:p>
            <a:pPr marL="573088" lvl="1" indent="-182563">
              <a:buFont typeface="Wingdings" panose="05000000000000000000" pitchFamily="2" charset="2"/>
              <a:buChar char="§"/>
            </a:pPr>
            <a:r>
              <a:rPr lang="en-US" sz="2000" dirty="0"/>
              <a:t>Counting the Omer (2nd Night Only)</a:t>
            </a:r>
          </a:p>
          <a:p>
            <a:pPr marL="457200" indent="-457200">
              <a:buFont typeface="Wingdings" panose="05000000000000000000" pitchFamily="2" charset="2"/>
              <a:buChar char="§"/>
            </a:pPr>
            <a:r>
              <a:rPr lang="en-US" sz="2400" dirty="0" err="1"/>
              <a:t>Nirtza</a:t>
            </a:r>
            <a:r>
              <a:rPr lang="en-US" sz="2400" dirty="0"/>
              <a:t>: songs and poems</a:t>
            </a:r>
          </a:p>
          <a:p>
            <a:pPr marL="573088" lvl="1" indent="-182563">
              <a:buFont typeface="Wingdings" panose="05000000000000000000" pitchFamily="2" charset="2"/>
              <a:buChar char="§"/>
            </a:pPr>
            <a:r>
              <a:rPr lang="en-US" sz="2000" dirty="0" err="1"/>
              <a:t>Hagadyah</a:t>
            </a:r>
            <a:endParaRPr lang="en-US" sz="2000" dirty="0"/>
          </a:p>
          <a:p>
            <a:pPr marL="573088" lvl="1" indent="-182563">
              <a:buFont typeface="Wingdings" panose="05000000000000000000" pitchFamily="2" charset="2"/>
              <a:buChar char="§"/>
            </a:pPr>
            <a:r>
              <a:rPr lang="en-US" sz="2000" dirty="0" err="1"/>
              <a:t>Echad</a:t>
            </a:r>
            <a:r>
              <a:rPr lang="en-US" sz="2000" dirty="0"/>
              <a:t> Mi </a:t>
            </a:r>
            <a:r>
              <a:rPr lang="en-US" sz="2000" dirty="0" err="1"/>
              <a:t>Yodea</a:t>
            </a:r>
            <a:endParaRPr lang="en-US" sz="2000" dirty="0"/>
          </a:p>
          <a:p>
            <a:pPr marL="573088" lvl="1" indent="-182563">
              <a:buFont typeface="Wingdings" panose="05000000000000000000" pitchFamily="2" charset="2"/>
              <a:buChar char="§"/>
            </a:pPr>
            <a:r>
              <a:rPr lang="en-US" sz="2000" dirty="0" err="1"/>
              <a:t>Adir</a:t>
            </a:r>
            <a:r>
              <a:rPr lang="en-US" sz="2000" dirty="0"/>
              <a:t> Hu</a:t>
            </a:r>
          </a:p>
          <a:p>
            <a:pPr marL="573088" lvl="1" indent="-182563">
              <a:buFont typeface="Wingdings" panose="05000000000000000000" pitchFamily="2" charset="2"/>
              <a:buChar char="§"/>
            </a:pPr>
            <a:r>
              <a:rPr lang="en-US" sz="2000" dirty="0"/>
              <a:t>Next Year in Jerusalem, next Year together in Person </a:t>
            </a:r>
          </a:p>
          <a:p>
            <a:endParaRPr lang="en-US" dirty="0"/>
          </a:p>
        </p:txBody>
      </p:sp>
    </p:spTree>
    <p:extLst>
      <p:ext uri="{BB962C8B-B14F-4D97-AF65-F5344CB8AC3E}">
        <p14:creationId xmlns:p14="http://schemas.microsoft.com/office/powerpoint/2010/main" val="424325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B9D-8DF3-4EB9-B952-F3FCEEA33CA7}"/>
              </a:ext>
            </a:extLst>
          </p:cNvPr>
          <p:cNvSpPr>
            <a:spLocks noGrp="1"/>
          </p:cNvSpPr>
          <p:nvPr>
            <p:ph type="title"/>
          </p:nvPr>
        </p:nvSpPr>
        <p:spPr/>
        <p:txBody>
          <a:bodyPr/>
          <a:lstStyle/>
          <a:p>
            <a:r>
              <a:rPr lang="en-US" dirty="0"/>
              <a:t>Making Choices</a:t>
            </a:r>
          </a:p>
        </p:txBody>
      </p:sp>
      <p:sp>
        <p:nvSpPr>
          <p:cNvPr id="3" name="Content Placeholder 2">
            <a:extLst>
              <a:ext uri="{FF2B5EF4-FFF2-40B4-BE49-F238E27FC236}">
                <a16:creationId xmlns:a16="http://schemas.microsoft.com/office/drawing/2014/main" id="{270842CE-CA7C-4F0A-A725-F0E8B0CA30D2}"/>
              </a:ext>
            </a:extLst>
          </p:cNvPr>
          <p:cNvSpPr>
            <a:spLocks noGrp="1"/>
          </p:cNvSpPr>
          <p:nvPr>
            <p:ph idx="1"/>
          </p:nvPr>
        </p:nvSpPr>
        <p:spPr>
          <a:xfrm>
            <a:off x="1097280" y="1737360"/>
            <a:ext cx="10058400" cy="4131734"/>
          </a:xfrm>
        </p:spPr>
        <p:txBody>
          <a:bodyPr>
            <a:normAutofit lnSpcReduction="10000"/>
          </a:bodyPr>
          <a:lstStyle/>
          <a:p>
            <a:pPr marL="457200" indent="-457200">
              <a:buFont typeface="Wingdings" panose="05000000000000000000" pitchFamily="2" charset="2"/>
              <a:buChar char="§"/>
            </a:pPr>
            <a:r>
              <a:rPr lang="en-US" dirty="0"/>
              <a:t>Audience</a:t>
            </a:r>
          </a:p>
          <a:p>
            <a:pPr marL="749808" lvl="1" indent="-457200">
              <a:buFont typeface="Wingdings" panose="05000000000000000000" pitchFamily="2" charset="2"/>
              <a:buChar char="§"/>
            </a:pPr>
            <a:r>
              <a:rPr lang="en-US" dirty="0"/>
              <a:t>Tech comfort level</a:t>
            </a:r>
          </a:p>
          <a:p>
            <a:pPr marL="749808" lvl="1" indent="-457200">
              <a:buFont typeface="Wingdings" panose="05000000000000000000" pitchFamily="2" charset="2"/>
              <a:buChar char="§"/>
            </a:pPr>
            <a:r>
              <a:rPr lang="en-US" dirty="0"/>
              <a:t>Ages and Literacy level</a:t>
            </a:r>
          </a:p>
          <a:p>
            <a:pPr marL="457200" indent="-457200">
              <a:buFont typeface="Wingdings" panose="05000000000000000000" pitchFamily="2" charset="2"/>
              <a:buChar char="§"/>
            </a:pPr>
            <a:r>
              <a:rPr lang="en-US" dirty="0"/>
              <a:t>The Moment</a:t>
            </a:r>
          </a:p>
          <a:p>
            <a:pPr marL="749808" lvl="1" indent="-457200">
              <a:buFont typeface="Wingdings" panose="05000000000000000000" pitchFamily="2" charset="2"/>
              <a:buChar char="§"/>
            </a:pPr>
            <a:r>
              <a:rPr lang="en-US" dirty="0"/>
              <a:t>For your Group:  acknowledge the grief, turn to creativity</a:t>
            </a:r>
          </a:p>
          <a:p>
            <a:pPr marL="749808" lvl="1" indent="-457200">
              <a:buFont typeface="Wingdings" panose="05000000000000000000" pitchFamily="2" charset="2"/>
              <a:buChar char="§"/>
            </a:pPr>
            <a:r>
              <a:rPr lang="en-US" dirty="0"/>
              <a:t>For the World:  How to talk about Plagues.</a:t>
            </a:r>
          </a:p>
          <a:p>
            <a:pPr marL="457200" indent="-457200">
              <a:buFont typeface="Wingdings" panose="05000000000000000000" pitchFamily="2" charset="2"/>
              <a:buChar char="§"/>
            </a:pPr>
            <a:r>
              <a:rPr lang="en-US" dirty="0"/>
              <a:t>The Technology</a:t>
            </a:r>
          </a:p>
          <a:p>
            <a:pPr marL="749808" lvl="1" indent="-457200">
              <a:buFont typeface="Wingdings" panose="05000000000000000000" pitchFamily="2" charset="2"/>
              <a:buChar char="§"/>
            </a:pPr>
            <a:r>
              <a:rPr lang="en-US" dirty="0"/>
              <a:t>Solo reading vs. combined reading</a:t>
            </a:r>
          </a:p>
          <a:p>
            <a:pPr marL="749808" lvl="1" indent="-457200">
              <a:buFont typeface="Wingdings" panose="05000000000000000000" pitchFamily="2" charset="2"/>
              <a:buChar char="§"/>
            </a:pPr>
            <a:r>
              <a:rPr lang="en-US" dirty="0"/>
              <a:t>Group singing by zoom</a:t>
            </a:r>
          </a:p>
          <a:p>
            <a:pPr marL="749808" lvl="1" indent="-457200">
              <a:buFont typeface="Wingdings" panose="05000000000000000000" pitchFamily="2" charset="2"/>
              <a:buChar char="§"/>
            </a:pPr>
            <a:r>
              <a:rPr lang="en-US" dirty="0"/>
              <a:t>Video Inserts from NVHC or the wider web</a:t>
            </a:r>
          </a:p>
          <a:p>
            <a:pPr marL="749808" lvl="1" indent="-457200">
              <a:buFont typeface="Wingdings" panose="05000000000000000000" pitchFamily="2" charset="2"/>
              <a:buChar char="§"/>
            </a:pPr>
            <a:r>
              <a:rPr lang="en-US" dirty="0"/>
              <a:t>Screen Sharing</a:t>
            </a:r>
          </a:p>
          <a:p>
            <a:pPr marL="749808" lvl="1" indent="-457200">
              <a:buFont typeface="Wingdings" panose="05000000000000000000" pitchFamily="2" charset="2"/>
              <a:buChar char="§"/>
            </a:pPr>
            <a:r>
              <a:rPr lang="en-US" dirty="0"/>
              <a:t>Using mute correctly</a:t>
            </a:r>
          </a:p>
        </p:txBody>
      </p:sp>
    </p:spTree>
    <p:extLst>
      <p:ext uri="{BB962C8B-B14F-4D97-AF65-F5344CB8AC3E}">
        <p14:creationId xmlns:p14="http://schemas.microsoft.com/office/powerpoint/2010/main" val="2603604045"/>
      </p:ext>
    </p:extLst>
  </p:cSld>
  <p:clrMapOvr>
    <a:masterClrMapping/>
  </p:clrMapOvr>
</p:sld>
</file>

<file path=ppt/theme/theme1.xml><?xml version="1.0" encoding="utf-8"?>
<a:theme xmlns:a="http://schemas.openxmlformats.org/drawingml/2006/main" name="Retrospec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2026</TotalTime>
  <Words>863</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Calibri Light</vt:lpstr>
      <vt:lpstr>Cambria</vt:lpstr>
      <vt:lpstr>David</vt:lpstr>
      <vt:lpstr>Wingdings</vt:lpstr>
      <vt:lpstr>Retrospect</vt:lpstr>
      <vt:lpstr>How to Host a Digital/Virtual Seder</vt:lpstr>
      <vt:lpstr>Torah Blessing</vt:lpstr>
      <vt:lpstr>In advance</vt:lpstr>
      <vt:lpstr>Haggadah Choices</vt:lpstr>
      <vt:lpstr>Section 1: Preliminaries</vt:lpstr>
      <vt:lpstr>Section 2:  Magid, the storytelling </vt:lpstr>
      <vt:lpstr>Section 3: the Food</vt:lpstr>
      <vt:lpstr>Section 4: After Dinner</vt:lpstr>
      <vt:lpstr>Making Choices</vt:lpstr>
      <vt:lpstr>How to Lead on the Screen</vt:lpstr>
      <vt:lpstr>How to Lead on the Screen (Part 2)</vt:lpstr>
      <vt:lpstr>How to deal with dinner</vt:lpstr>
      <vt:lpstr>Ways to Acknowledge Coronavirus</vt:lpstr>
      <vt:lpstr>Closing Blessing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Shabbat Sustenance</dc:title>
  <dc:creator>Rabbi Holzman</dc:creator>
  <cp:lastModifiedBy>Rabbi Holzman</cp:lastModifiedBy>
  <cp:revision>22</cp:revision>
  <dcterms:created xsi:type="dcterms:W3CDTF">2020-03-21T12:17:14Z</dcterms:created>
  <dcterms:modified xsi:type="dcterms:W3CDTF">2020-04-01T02:18:20Z</dcterms:modified>
</cp:coreProperties>
</file>